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5" r:id="rId2"/>
    <p:sldId id="260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2" r:id="rId11"/>
    <p:sldId id="274" r:id="rId12"/>
    <p:sldId id="275" r:id="rId13"/>
    <p:sldId id="277" r:id="rId14"/>
    <p:sldId id="278" r:id="rId15"/>
    <p:sldId id="280" r:id="rId16"/>
    <p:sldId id="281" r:id="rId17"/>
    <p:sldId id="283" r:id="rId18"/>
    <p:sldId id="285" r:id="rId19"/>
    <p:sldId id="286" r:id="rId20"/>
    <p:sldId id="287" r:id="rId21"/>
    <p:sldId id="288" r:id="rId22"/>
    <p:sldId id="290" r:id="rId23"/>
    <p:sldId id="291" r:id="rId24"/>
    <p:sldId id="293" r:id="rId25"/>
    <p:sldId id="334" r:id="rId26"/>
    <p:sldId id="299" r:id="rId27"/>
    <p:sldId id="300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12" r:id="rId36"/>
    <p:sldId id="313" r:id="rId37"/>
    <p:sldId id="314" r:id="rId38"/>
    <p:sldId id="315" r:id="rId39"/>
    <p:sldId id="318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001C-CFD5-8F4B-B68C-3960ACA99B1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A7C9-106F-9A41-A003-C5784FB08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1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001C-CFD5-8F4B-B68C-3960ACA99B1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A7C9-106F-9A41-A003-C5784FB08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001C-CFD5-8F4B-B68C-3960ACA99B1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A7C9-106F-9A41-A003-C5784FB08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20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60EFC-E7F1-3A4D-A2BB-58CB879F6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43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C76D2-6FFD-C340-9377-8768CE81D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1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001C-CFD5-8F4B-B68C-3960ACA99B1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A7C9-106F-9A41-A003-C5784FB08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0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001C-CFD5-8F4B-B68C-3960ACA99B1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A7C9-106F-9A41-A003-C5784FB08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001C-CFD5-8F4B-B68C-3960ACA99B1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A7C9-106F-9A41-A003-C5784FB08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4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001C-CFD5-8F4B-B68C-3960ACA99B1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A7C9-106F-9A41-A003-C5784FB08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7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001C-CFD5-8F4B-B68C-3960ACA99B1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A7C9-106F-9A41-A003-C5784FB08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8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001C-CFD5-8F4B-B68C-3960ACA99B1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A7C9-106F-9A41-A003-C5784FB08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5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001C-CFD5-8F4B-B68C-3960ACA99B1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A7C9-106F-9A41-A003-C5784FB08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001C-CFD5-8F4B-B68C-3960ACA99B1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A7C9-106F-9A41-A003-C5784FB08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001C-CFD5-8F4B-B68C-3960ACA99B1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BA7C9-106F-9A41-A003-C5784FB08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2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8894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dirty="0" smtClean="0">
                <a:cs typeface="+mj-cs"/>
              </a:rPr>
              <a:t>Unit 7: </a:t>
            </a:r>
            <a:r>
              <a:rPr lang="en-US" dirty="0"/>
              <a:t>Napoleon, Congress of Vienna &amp; Nationalist </a:t>
            </a:r>
            <a:r>
              <a:rPr lang="en-US" dirty="0" smtClean="0"/>
              <a:t>Revolutions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dirty="0"/>
              <a:t>1799-</a:t>
            </a:r>
            <a:r>
              <a:rPr lang="en-US" sz="3100" dirty="0" smtClean="0"/>
              <a:t>1848)</a:t>
            </a:r>
            <a:br>
              <a:rPr lang="en-US" sz="3100" dirty="0" smtClean="0"/>
            </a:br>
            <a:endParaRPr lang="en-US" sz="31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6683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To understand the political, economic and social impact of Napoleon on Europe and the world.</a:t>
            </a:r>
          </a:p>
          <a:p>
            <a:r>
              <a:rPr lang="en-US" dirty="0" smtClean="0"/>
              <a:t>To be able to explain how Napoleon used nationalism as a means of expanding his influence and how resistance to Napoleon helped spread the ideal of nationalism.</a:t>
            </a:r>
          </a:p>
          <a:p>
            <a:r>
              <a:rPr lang="en-US" dirty="0" smtClean="0"/>
              <a:t>To recognize the role the Congress of Vienna played in restoring order to Post Napoleonic Europe.</a:t>
            </a:r>
          </a:p>
          <a:p>
            <a:r>
              <a:rPr lang="en-US" dirty="0" smtClean="0"/>
              <a:t>To understand the dynamics of liberalism and conservatism and how they interacted during the Age of Metternich(1818-1848).</a:t>
            </a:r>
          </a:p>
          <a:p>
            <a:r>
              <a:rPr lang="en-US" dirty="0" smtClean="0"/>
              <a:t>To connect how the French Revolution, Napoleon and the wars in Europe led to a nationalist movement in Latin America.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28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43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cs typeface="+mj-cs"/>
              </a:rPr>
              <a:t>Napoleon’s </a:t>
            </a:r>
            <a:r>
              <a:rPr lang="en-US" sz="4000" dirty="0" smtClean="0"/>
              <a:t>Wars and Expansion</a:t>
            </a:r>
            <a:endParaRPr lang="en-US" sz="4000" dirty="0" smtClean="0">
              <a:cs typeface="+mj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306" y="1152275"/>
            <a:ext cx="7515526" cy="5564964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French Revolutionary Wars continue…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Series of short and distinct wars to try to end French Revolution, restore Bourbon monarchy</a:t>
            </a:r>
          </a:p>
          <a:p>
            <a:pPr lvl="1">
              <a:defRPr/>
            </a:pPr>
            <a:r>
              <a:rPr lang="en-US" dirty="0" smtClean="0"/>
              <a:t>European coalitions:</a:t>
            </a:r>
            <a:endParaRPr lang="en-US" dirty="0" smtClean="0">
              <a:cs typeface="+mn-cs"/>
            </a:endParaRPr>
          </a:p>
          <a:p>
            <a:pPr lvl="1">
              <a:defRPr/>
            </a:pPr>
            <a:r>
              <a:rPr lang="en-US" dirty="0" smtClean="0"/>
              <a:t>Napoleon </a:t>
            </a:r>
            <a:r>
              <a:rPr lang="en-US" dirty="0" smtClean="0"/>
              <a:t>vs. Austria, Britain, Prussia &amp; </a:t>
            </a:r>
            <a:r>
              <a:rPr lang="en-US" dirty="0" smtClean="0"/>
              <a:t>Russia (</a:t>
            </a:r>
            <a:r>
              <a:rPr lang="en-US" dirty="0" smtClean="0"/>
              <a:t>AKA the “</a:t>
            </a:r>
            <a:r>
              <a:rPr lang="en-US" dirty="0" smtClean="0"/>
              <a:t>four Great Powers”)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Not going to fight France simultaneously until 1813</a:t>
            </a:r>
          </a:p>
          <a:p>
            <a:pPr>
              <a:lnSpc>
                <a:spcPct val="90000"/>
              </a:lnSpc>
              <a:defRPr/>
            </a:pPr>
            <a:r>
              <a:rPr lang="en-US" sz="2800" u="sng" dirty="0"/>
              <a:t>1804 – Emperor of the French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At this point he becomes very active militarily throughout </a:t>
            </a:r>
            <a:r>
              <a:rPr lang="en-US" dirty="0" smtClean="0"/>
              <a:t>Europe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56109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Creation of </a:t>
            </a:r>
            <a:r>
              <a:rPr lang="en-US" dirty="0" smtClean="0"/>
              <a:t>a </a:t>
            </a:r>
            <a:r>
              <a:rPr lang="en-US" dirty="0" smtClean="0">
                <a:cs typeface="+mj-cs"/>
              </a:rPr>
              <a:t>Grand </a:t>
            </a:r>
            <a:r>
              <a:rPr lang="en-US" dirty="0" smtClean="0">
                <a:cs typeface="+mj-cs"/>
              </a:rPr>
              <a:t>Empire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Part I:  </a:t>
            </a:r>
            <a:r>
              <a:rPr lang="en-US" b="1" u="sng" dirty="0" smtClean="0">
                <a:cs typeface="+mn-cs"/>
              </a:rPr>
              <a:t>expanded France</a:t>
            </a:r>
            <a:r>
              <a:rPr lang="en-US" dirty="0" smtClean="0">
                <a:cs typeface="+mn-cs"/>
              </a:rPr>
              <a:t>; By 1810 included Belgium, Holland, parts of Northern Italy, and much German territory on the east bank of the Rhine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Part II:  dependent </a:t>
            </a:r>
            <a:r>
              <a:rPr lang="en-US" b="1" u="sng" dirty="0" smtClean="0">
                <a:cs typeface="+mn-cs"/>
              </a:rPr>
              <a:t>satellite kingdoms</a:t>
            </a:r>
            <a:r>
              <a:rPr lang="en-US" u="sng" dirty="0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>on the thrones of which he placed the members of his large family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Part III: Independent but </a:t>
            </a:r>
            <a:r>
              <a:rPr lang="en-US" b="1" u="sng" dirty="0" smtClean="0">
                <a:cs typeface="+mn-cs"/>
              </a:rPr>
              <a:t>allied states</a:t>
            </a:r>
            <a:r>
              <a:rPr lang="en-US" u="sng" dirty="0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>of Austria, Prussia, and Russia</a:t>
            </a:r>
          </a:p>
        </p:txBody>
      </p:sp>
    </p:spTree>
    <p:extLst>
      <p:ext uri="{BB962C8B-B14F-4D97-AF65-F5344CB8AC3E}">
        <p14:creationId xmlns:p14="http://schemas.microsoft.com/office/powerpoint/2010/main" val="9333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4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Napoleon’s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66" y="1191558"/>
            <a:ext cx="8785572" cy="547330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Napoleon’s success leads to expansion…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By 1807:</a:t>
            </a:r>
            <a:endParaRPr lang="en-US" dirty="0"/>
          </a:p>
          <a:p>
            <a:pPr lvl="1">
              <a:defRPr/>
            </a:pPr>
            <a:r>
              <a:rPr lang="en-US" dirty="0"/>
              <a:t>France gains Austria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Italian possessions &amp; German territory on the Rhine</a:t>
            </a:r>
          </a:p>
          <a:p>
            <a:pPr lvl="1">
              <a:defRPr/>
            </a:pPr>
            <a:r>
              <a:rPr lang="en-US" dirty="0"/>
              <a:t>Assumed the Italian crown</a:t>
            </a:r>
          </a:p>
          <a:p>
            <a:pPr lvl="1">
              <a:defRPr/>
            </a:pPr>
            <a:r>
              <a:rPr lang="en-US" dirty="0"/>
              <a:t>Gains some Prussian </a:t>
            </a:r>
            <a:r>
              <a:rPr lang="en-US" dirty="0" smtClean="0"/>
              <a:t>territory</a:t>
            </a:r>
          </a:p>
          <a:p>
            <a:pPr lvl="1">
              <a:defRPr/>
            </a:pPr>
            <a:r>
              <a:rPr lang="en-US" dirty="0" smtClean="0"/>
              <a:t>Abolished </a:t>
            </a:r>
            <a:r>
              <a:rPr lang="en-US" dirty="0"/>
              <a:t>the Holy Roman Empire and created the Confederation of the Rhine</a:t>
            </a:r>
          </a:p>
          <a:p>
            <a:r>
              <a:rPr lang="en-US" dirty="0" smtClean="0"/>
              <a:t>By 1812 – Emperor of Europe:</a:t>
            </a:r>
          </a:p>
          <a:p>
            <a:pPr lvl="1"/>
            <a:r>
              <a:rPr lang="en-US" dirty="0" smtClean="0"/>
              <a:t>Napoleon controlling most of Europe</a:t>
            </a:r>
          </a:p>
          <a:p>
            <a:r>
              <a:rPr lang="en-US" dirty="0" smtClean="0"/>
              <a:t>Downfall begins for the following reasons…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56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Continental </a:t>
            </a:r>
            <a:r>
              <a:rPr lang="en-US" dirty="0" smtClean="0">
                <a:cs typeface="+mj-cs"/>
              </a:rPr>
              <a:t>System (1806)</a:t>
            </a:r>
            <a:endParaRPr lang="en-US" dirty="0" smtClean="0">
              <a:cs typeface="+mj-cs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Britain serves as an obstacle to </a:t>
            </a:r>
            <a:r>
              <a:rPr lang="en-US" dirty="0" smtClean="0">
                <a:cs typeface="+mn-cs"/>
              </a:rPr>
              <a:t>Napoleon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>
                <a:cs typeface="+mn-cs"/>
              </a:rPr>
              <a:t>s </a:t>
            </a:r>
            <a:r>
              <a:rPr lang="en-US" dirty="0" smtClean="0">
                <a:cs typeface="+mn-cs"/>
              </a:rPr>
              <a:t>goals of </a:t>
            </a:r>
            <a:r>
              <a:rPr lang="en-US" dirty="0" smtClean="0">
                <a:cs typeface="+mn-cs"/>
              </a:rPr>
              <a:t>“Grand Empire”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Attempts to restrict </a:t>
            </a:r>
            <a:r>
              <a:rPr lang="en-US" dirty="0" smtClean="0">
                <a:cs typeface="+mn-cs"/>
              </a:rPr>
              <a:t>British trade </a:t>
            </a:r>
            <a:r>
              <a:rPr lang="en-US" dirty="0" smtClean="0">
                <a:cs typeface="+mn-cs"/>
              </a:rPr>
              <a:t>through a blockade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Forces conquered territories and satellites to follow suit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Major </a:t>
            </a:r>
            <a:r>
              <a:rPr lang="en-US" dirty="0" smtClean="0">
                <a:cs typeface="+mn-cs"/>
              </a:rPr>
              <a:t>Failure: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Harmed European economies</a:t>
            </a:r>
          </a:p>
          <a:p>
            <a:pPr lvl="1">
              <a:defRPr/>
            </a:pPr>
            <a:r>
              <a:rPr lang="en-US" dirty="0"/>
              <a:t>O</a:t>
            </a:r>
            <a:r>
              <a:rPr lang="en-US" dirty="0" smtClean="0">
                <a:cs typeface="+mn-cs"/>
              </a:rPr>
              <a:t>pposition to Napoleon grow</a:t>
            </a:r>
          </a:p>
          <a:p>
            <a:pPr lvl="1">
              <a:defRPr/>
            </a:pPr>
            <a:r>
              <a:rPr lang="en-US" dirty="0" smtClean="0"/>
              <a:t>Ineffective: British economy survives</a:t>
            </a:r>
            <a:r>
              <a:rPr lang="en-US" dirty="0"/>
              <a:t> </a:t>
            </a:r>
            <a:r>
              <a:rPr lang="en-US" dirty="0" smtClean="0"/>
              <a:t>with other trade</a:t>
            </a:r>
          </a:p>
        </p:txBody>
      </p:sp>
    </p:spTree>
    <p:extLst>
      <p:ext uri="{BB962C8B-B14F-4D97-AF65-F5344CB8AC3E}">
        <p14:creationId xmlns:p14="http://schemas.microsoft.com/office/powerpoint/2010/main" val="85102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0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 brought revolutionary ideas with him as he </a:t>
            </a:r>
            <a:r>
              <a:rPr lang="en-US" dirty="0" smtClean="0"/>
              <a:t>conquered</a:t>
            </a:r>
          </a:p>
          <a:p>
            <a:pPr lvl="1"/>
            <a:r>
              <a:rPr lang="en-US" dirty="0" smtClean="0"/>
              <a:t>Liberty</a:t>
            </a:r>
            <a:r>
              <a:rPr lang="en-US" dirty="0"/>
              <a:t>, equality and </a:t>
            </a:r>
            <a:r>
              <a:rPr lang="en-US" dirty="0" smtClean="0"/>
              <a:t>freedom</a:t>
            </a:r>
          </a:p>
          <a:p>
            <a:pPr>
              <a:lnSpc>
                <a:spcPct val="90000"/>
              </a:lnSpc>
              <a:defRPr/>
            </a:pPr>
            <a:r>
              <a:rPr lang="en-US" b="1" u="sng" dirty="0" smtClean="0"/>
              <a:t>Nationalism: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/>
              <a:t>A belief that one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greatest </a:t>
            </a:r>
            <a:r>
              <a:rPr lang="en-US" b="1" dirty="0"/>
              <a:t>loyalty </a:t>
            </a:r>
            <a:r>
              <a:rPr lang="en-US" dirty="0"/>
              <a:t>should not be to a king or an empire but to a </a:t>
            </a:r>
            <a:r>
              <a:rPr lang="en-US" b="1" dirty="0"/>
              <a:t>nation</a:t>
            </a:r>
            <a:r>
              <a:rPr lang="en-US" dirty="0"/>
              <a:t> of people who share a common </a:t>
            </a:r>
            <a:r>
              <a:rPr lang="en-US" b="1" dirty="0"/>
              <a:t>culture and history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Napoleon </a:t>
            </a:r>
            <a:r>
              <a:rPr lang="en-US" dirty="0"/>
              <a:t>instilled French nationalism into his soldiers which inadvertently spurred new nationalism in nations that it had never previously existed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French army destroyed or disallowed many nation’s individual </a:t>
            </a:r>
            <a:r>
              <a:rPr lang="en-US" dirty="0" smtClean="0"/>
              <a:t>cultures – caused opposition and rebellion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679635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Napoleon’s Downfall</a:t>
            </a:r>
            <a:endParaRPr lang="en-US" dirty="0" smtClean="0">
              <a:cs typeface="+mj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1808: Spain revolts</a:t>
            </a:r>
          </a:p>
          <a:p>
            <a:pPr lvl="1">
              <a:defRPr/>
            </a:pPr>
            <a:r>
              <a:rPr lang="en-US" sz="2400" dirty="0" smtClean="0"/>
              <a:t>Inspired other countries to revolt too</a:t>
            </a: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1812: Invasion of Russia:</a:t>
            </a:r>
          </a:p>
          <a:p>
            <a:pPr lvl="1">
              <a:defRPr/>
            </a:pPr>
            <a:r>
              <a:rPr lang="en-US" sz="2400" dirty="0" smtClean="0">
                <a:cs typeface="+mn-cs"/>
              </a:rPr>
              <a:t>Alexander </a:t>
            </a:r>
            <a:r>
              <a:rPr lang="en-US" sz="2400" dirty="0" smtClean="0">
                <a:cs typeface="+mn-cs"/>
              </a:rPr>
              <a:t>I refuses to honor Continental </a:t>
            </a:r>
            <a:r>
              <a:rPr lang="en-US" sz="2400" dirty="0" smtClean="0">
                <a:cs typeface="+mn-cs"/>
              </a:rPr>
              <a:t>System</a:t>
            </a:r>
          </a:p>
          <a:p>
            <a:pPr lvl="2">
              <a:defRPr/>
            </a:pPr>
            <a:r>
              <a:rPr lang="en-US" sz="2000" dirty="0" smtClean="0"/>
              <a:t>Hurting Russian economy</a:t>
            </a:r>
            <a:endParaRPr lang="en-US" sz="20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2400" dirty="0" smtClean="0"/>
              <a:t>Napoleon </a:t>
            </a:r>
            <a:r>
              <a:rPr lang="en-US" sz="2400" dirty="0" smtClean="0"/>
              <a:t>invades Russia in 1812 </a:t>
            </a:r>
            <a:r>
              <a:rPr lang="en-US" sz="2400" dirty="0" smtClean="0"/>
              <a:t>with 700,000 troops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400" dirty="0" smtClean="0"/>
              <a:t>Underestimated </a:t>
            </a:r>
            <a:r>
              <a:rPr lang="en-US" sz="2400" dirty="0" smtClean="0"/>
              <a:t>geographic size and winte</a:t>
            </a:r>
            <a:r>
              <a:rPr lang="en-US" sz="2400" dirty="0" smtClean="0"/>
              <a:t>r of Russia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400" dirty="0" smtClean="0"/>
              <a:t>Scorched-earth policy of Alexander </a:t>
            </a:r>
            <a:r>
              <a:rPr lang="en-US" sz="2400" dirty="0" smtClean="0"/>
              <a:t>I</a:t>
            </a:r>
          </a:p>
          <a:p>
            <a:pPr lvl="1" eaLnBrk="1" hangingPunct="1">
              <a:defRPr/>
            </a:pPr>
            <a:r>
              <a:rPr lang="en-US" sz="2400" dirty="0" smtClean="0"/>
              <a:t>400,000 French die in failed invasion</a:t>
            </a:r>
          </a:p>
          <a:p>
            <a:pPr lvl="1">
              <a:defRPr/>
            </a:pPr>
            <a:r>
              <a:rPr lang="en-US" sz="2400" dirty="0" smtClean="0"/>
              <a:t>Beginning </a:t>
            </a:r>
            <a:r>
              <a:rPr lang="en-US" sz="2400" dirty="0"/>
              <a:t>of the </a:t>
            </a:r>
            <a:r>
              <a:rPr lang="en-US" sz="2400" dirty="0" smtClean="0"/>
              <a:t>end of Napoleon’s empire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0647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Napoleon’s </a:t>
            </a:r>
            <a:r>
              <a:rPr lang="en-US" dirty="0" smtClean="0">
                <a:cs typeface="+mj-cs"/>
              </a:rPr>
              <a:t>Downfall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1813: Coalition of </a:t>
            </a:r>
            <a:r>
              <a:rPr lang="en-US" dirty="0" smtClean="0"/>
              <a:t>the “Big Four” powers </a:t>
            </a:r>
            <a:endParaRPr lang="en-US" dirty="0" smtClean="0"/>
          </a:p>
          <a:p>
            <a:pPr lvl="1">
              <a:defRPr/>
            </a:pPr>
            <a:r>
              <a:rPr lang="en-US" sz="2400" dirty="0" smtClean="0"/>
              <a:t>Russia, Britain, Austria, Prussia unite</a:t>
            </a:r>
          </a:p>
          <a:p>
            <a:pPr lvl="1">
              <a:defRPr/>
            </a:pPr>
            <a:r>
              <a:rPr lang="en-US" sz="2400" dirty="0" smtClean="0"/>
              <a:t>Push Napoleon’s “Grand Army” back to France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1814: Napoleon surrenders in Paris</a:t>
            </a:r>
          </a:p>
          <a:p>
            <a:pPr lvl="1">
              <a:defRPr/>
            </a:pPr>
            <a:r>
              <a:rPr lang="en-US" sz="2400" dirty="0" smtClean="0">
                <a:cs typeface="+mn-cs"/>
              </a:rPr>
              <a:t>Napoleon abdicates, exiled to Elba, escapes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March, 1815: “The Hundred Days”</a:t>
            </a:r>
          </a:p>
          <a:p>
            <a:pPr lvl="1">
              <a:defRPr/>
            </a:pPr>
            <a:r>
              <a:rPr lang="en-US" sz="2400" dirty="0" smtClean="0"/>
              <a:t>Period of Napoleon’s return to France</a:t>
            </a:r>
          </a:p>
          <a:p>
            <a:pPr>
              <a:defRPr/>
            </a:pPr>
            <a:r>
              <a:rPr lang="en-US" dirty="0" smtClean="0"/>
              <a:t>June, </a:t>
            </a:r>
            <a:r>
              <a:rPr lang="en-US" dirty="0" smtClean="0">
                <a:cs typeface="+mn-cs"/>
              </a:rPr>
              <a:t>1815: Battle of Waterloo</a:t>
            </a:r>
          </a:p>
          <a:p>
            <a:pPr lvl="1">
              <a:defRPr/>
            </a:pPr>
            <a:r>
              <a:rPr lang="en-US" sz="2400" dirty="0" smtClean="0"/>
              <a:t>Napoleon defeated again by Coalition</a:t>
            </a:r>
          </a:p>
          <a:p>
            <a:pPr lvl="1">
              <a:defRPr/>
            </a:pPr>
            <a:r>
              <a:rPr lang="en-US" sz="2400" dirty="0" smtClean="0"/>
              <a:t>Exiled again to St. Helena and dies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734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Congress of </a:t>
            </a:r>
            <a:r>
              <a:rPr lang="en-US" dirty="0" smtClean="0">
                <a:cs typeface="+mj-cs"/>
              </a:rPr>
              <a:t>Vienna</a:t>
            </a:r>
            <a:endParaRPr lang="en-US" dirty="0" smtClean="0">
              <a:cs typeface="+mj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1814-1815: Ten </a:t>
            </a:r>
            <a:r>
              <a:rPr lang="en-US" dirty="0" smtClean="0">
                <a:cs typeface="+mn-cs"/>
              </a:rPr>
              <a:t>month meeting of almost all European leaders (except the Ottoman Empire</a:t>
            </a:r>
            <a:r>
              <a:rPr lang="en-US" dirty="0" smtClean="0">
                <a:cs typeface="+mn-cs"/>
              </a:rPr>
              <a:t>)</a:t>
            </a:r>
            <a:endParaRPr lang="en-US" dirty="0" smtClean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Castlereagh</a:t>
            </a:r>
            <a:r>
              <a:rPr lang="en-US" dirty="0" smtClean="0"/>
              <a:t> (</a:t>
            </a:r>
            <a:r>
              <a:rPr lang="en-US" dirty="0" err="1" smtClean="0"/>
              <a:t>Britian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Hardenburg</a:t>
            </a:r>
            <a:r>
              <a:rPr lang="en-US" dirty="0" smtClean="0"/>
              <a:t> (Prussia)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Alexander I (Russia)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Talleyrand (France)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Metternich (Austria)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Dominates </a:t>
            </a:r>
            <a:r>
              <a:rPr lang="en-US" dirty="0" smtClean="0"/>
              <a:t>negotiations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Wartime </a:t>
            </a:r>
            <a:r>
              <a:rPr lang="en-US" sz="2800" dirty="0" smtClean="0">
                <a:cs typeface="+mn-cs"/>
              </a:rPr>
              <a:t>unity (the Coalition) </a:t>
            </a:r>
            <a:r>
              <a:rPr lang="en-US" sz="2800" dirty="0" smtClean="0">
                <a:cs typeface="+mn-cs"/>
              </a:rPr>
              <a:t>dissolves</a:t>
            </a:r>
          </a:p>
          <a:p>
            <a:pPr>
              <a:defRPr/>
            </a:pPr>
            <a:r>
              <a:rPr lang="en-US" sz="2800" dirty="0"/>
              <a:t>Metternich Restores Stability – The Congress of Vienna</a:t>
            </a:r>
          </a:p>
          <a:p>
            <a:pPr lvl="1">
              <a:defRPr/>
            </a:pPr>
            <a:r>
              <a:rPr lang="en-US" sz="2400" dirty="0"/>
              <a:t>Balance of power, containment, </a:t>
            </a:r>
            <a:r>
              <a:rPr lang="en-US" sz="2400" dirty="0" smtClean="0"/>
              <a:t>legitimacy</a:t>
            </a:r>
          </a:p>
          <a:p>
            <a:pPr lvl="1">
              <a:defRPr/>
            </a:pPr>
            <a:r>
              <a:rPr lang="en-US" sz="2400" dirty="0" smtClean="0"/>
              <a:t>AGE </a:t>
            </a:r>
            <a:r>
              <a:rPr lang="en-US" sz="2400" dirty="0"/>
              <a:t>OF </a:t>
            </a:r>
            <a:r>
              <a:rPr lang="en-US" sz="2400" dirty="0" smtClean="0"/>
              <a:t>CONSERVATIVISM</a:t>
            </a:r>
            <a:endParaRPr lang="en-US" sz="2400" dirty="0"/>
          </a:p>
          <a:p>
            <a:pPr lvl="2">
              <a:defRPr/>
            </a:pPr>
            <a:r>
              <a:rPr lang="en-US" sz="2000" dirty="0" smtClean="0"/>
              <a:t>Liberalism </a:t>
            </a:r>
            <a:r>
              <a:rPr lang="en-US" sz="2000" dirty="0"/>
              <a:t>and Nationalism are alive and well though!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19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Conservatism</a:t>
            </a:r>
            <a:endParaRPr lang="en-US" dirty="0" smtClean="0">
              <a:cs typeface="+mj-cs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476" y="1295400"/>
            <a:ext cx="8058324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Conservatism: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Who?</a:t>
            </a:r>
            <a:r>
              <a:rPr lang="en-US" dirty="0" smtClean="0"/>
              <a:t>  Wealthy property owners and nobility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What?</a:t>
            </a:r>
            <a:r>
              <a:rPr lang="en-US" dirty="0" smtClean="0"/>
              <a:t> </a:t>
            </a:r>
            <a:r>
              <a:rPr lang="ja-JP" altLang="en-US" dirty="0" smtClean="0">
                <a:latin typeface="Arial"/>
              </a:rPr>
              <a:t>“</a:t>
            </a:r>
            <a:r>
              <a:rPr lang="en-US" dirty="0" smtClean="0"/>
              <a:t>status quo,</a:t>
            </a:r>
            <a:r>
              <a:rPr lang="ja-JP" altLang="en-US" dirty="0" smtClean="0">
                <a:latin typeface="Arial"/>
              </a:rPr>
              <a:t>”</a:t>
            </a:r>
            <a:r>
              <a:rPr lang="en-US" dirty="0" smtClean="0"/>
              <a:t> restore legitimate monarchies, God &amp; History, government run institutions to keep control, emphasis on community, government controlled </a:t>
            </a:r>
            <a:r>
              <a:rPr lang="en-US" dirty="0" smtClean="0"/>
              <a:t>economy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62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Liberalism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cs typeface="+mn-cs"/>
              </a:rPr>
              <a:t>Who?</a:t>
            </a:r>
            <a:r>
              <a:rPr lang="en-US" sz="2800" dirty="0" smtClean="0">
                <a:cs typeface="+mn-cs"/>
              </a:rPr>
              <a:t>  Middle-Class business leaders &amp; merchants</a:t>
            </a:r>
          </a:p>
          <a:p>
            <a:pPr eaLnBrk="1" hangingPunct="1">
              <a:defRPr/>
            </a:pPr>
            <a:r>
              <a:rPr lang="en-US" sz="2800" b="1" dirty="0" smtClean="0">
                <a:cs typeface="+mn-cs"/>
              </a:rPr>
              <a:t>What?</a:t>
            </a:r>
            <a:r>
              <a:rPr lang="en-US" sz="2800" dirty="0" smtClean="0">
                <a:cs typeface="+mn-cs"/>
              </a:rPr>
              <a:t>  Freedom of speech, freedom of the press, representative government, emphasis on the individual, laissez-faire economics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56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  <a:cs typeface="+mj-cs"/>
              </a:rPr>
              <a:t>The Directory 1795-1799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05800" cy="4267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After </a:t>
            </a:r>
            <a:r>
              <a:rPr lang="en-US" dirty="0" err="1" smtClean="0">
                <a:latin typeface="Arial" charset="0"/>
              </a:rPr>
              <a:t>Thermidorian</a:t>
            </a:r>
            <a:r>
              <a:rPr lang="en-US" dirty="0" smtClean="0">
                <a:latin typeface="Arial" charset="0"/>
              </a:rPr>
              <a:t> Reaction, new council and new constitution in France</a:t>
            </a:r>
            <a:endParaRPr lang="en-US" dirty="0" smtClean="0">
              <a:latin typeface="Arial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Arial" charset="0"/>
                <a:cs typeface="+mn-cs"/>
              </a:rPr>
              <a:t>The Directory: executive </a:t>
            </a:r>
            <a:r>
              <a:rPr lang="en-US" dirty="0" smtClean="0">
                <a:latin typeface="Arial" charset="0"/>
                <a:cs typeface="+mn-cs"/>
              </a:rPr>
              <a:t>Council of 5 members (directors) with a two house legislature</a:t>
            </a:r>
          </a:p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Antidemocratic AND antiroyalist</a:t>
            </a:r>
          </a:p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Relied on the military</a:t>
            </a:r>
          </a:p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VERY ineffective!!</a:t>
            </a:r>
          </a:p>
        </p:txBody>
      </p:sp>
    </p:spTree>
    <p:extLst>
      <p:ext uri="{BB962C8B-B14F-4D97-AF65-F5344CB8AC3E}">
        <p14:creationId xmlns:p14="http://schemas.microsoft.com/office/powerpoint/2010/main" val="338780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Radicalism</a:t>
            </a:r>
            <a:endParaRPr lang="en-US" dirty="0" smtClean="0">
              <a:cs typeface="+mj-cs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cs typeface="+mn-cs"/>
              </a:rPr>
              <a:t>Most liberals </a:t>
            </a:r>
            <a:r>
              <a:rPr lang="en-US" sz="2800" dirty="0" smtClean="0">
                <a:cs typeface="+mn-cs"/>
              </a:rPr>
              <a:t>didn</a:t>
            </a:r>
            <a:r>
              <a:rPr lang="en-US" sz="2800" dirty="0" smtClean="0">
                <a:latin typeface="Arial"/>
              </a:rPr>
              <a:t>’</a:t>
            </a:r>
            <a:r>
              <a:rPr lang="en-US" sz="2800" dirty="0" smtClean="0">
                <a:cs typeface="+mn-cs"/>
              </a:rPr>
              <a:t>t </a:t>
            </a:r>
            <a:r>
              <a:rPr lang="en-US" sz="2800" dirty="0" smtClean="0">
                <a:cs typeface="+mn-cs"/>
              </a:rPr>
              <a:t>really want to change things all that much.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Example: Voting restrictions, only the educated could lead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cs typeface="+mn-cs"/>
              </a:rPr>
              <a:t>Radicals wanted a </a:t>
            </a:r>
            <a:r>
              <a:rPr lang="en-US" sz="2800" u="sng" dirty="0" smtClean="0">
                <a:cs typeface="+mn-cs"/>
              </a:rPr>
              <a:t>lot of change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cs typeface="+mn-cs"/>
              </a:rPr>
              <a:t>Radicals </a:t>
            </a:r>
            <a:r>
              <a:rPr lang="en-US" sz="2800" dirty="0" smtClean="0">
                <a:cs typeface="+mn-cs"/>
              </a:rPr>
              <a:t>favored </a:t>
            </a:r>
            <a:r>
              <a:rPr lang="en-US" sz="2800" b="1" dirty="0" smtClean="0">
                <a:cs typeface="+mn-cs"/>
              </a:rPr>
              <a:t>democracy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cs typeface="+mn-cs"/>
              </a:rPr>
              <a:t>Liberalism and radical democratic ideas will merge in the late 1800s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4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Nationalism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Nationalism and liberalism often get linked together but…</a:t>
            </a:r>
          </a:p>
          <a:p>
            <a:pPr lvl="1" eaLnBrk="1" hangingPunct="1">
              <a:defRPr/>
            </a:pPr>
            <a:r>
              <a:rPr lang="en-US" sz="2400" smtClean="0"/>
              <a:t>Just because you were a nationalist didn</a:t>
            </a:r>
            <a:r>
              <a:rPr lang="ja-JP" altLang="en-US" sz="2400" smtClean="0">
                <a:latin typeface="Arial"/>
              </a:rPr>
              <a:t>’</a:t>
            </a:r>
            <a:r>
              <a:rPr lang="en-US" sz="2400" smtClean="0"/>
              <a:t>t automatically mean you were a liberal</a:t>
            </a:r>
          </a:p>
          <a:p>
            <a:pPr lvl="1" eaLnBrk="1" hangingPunct="1">
              <a:defRPr/>
            </a:pPr>
            <a:r>
              <a:rPr lang="en-US" sz="2400" b="1" smtClean="0"/>
              <a:t>Nationalism is liberal</a:t>
            </a:r>
            <a:r>
              <a:rPr lang="en-US" sz="2400" smtClean="0"/>
              <a:t> in that it believes in the ability for individuals to cause change</a:t>
            </a:r>
          </a:p>
          <a:p>
            <a:pPr lvl="1" eaLnBrk="1" hangingPunct="1">
              <a:defRPr/>
            </a:pPr>
            <a:r>
              <a:rPr lang="en-US" sz="2400" b="1" smtClean="0"/>
              <a:t>Nationalism is conservative</a:t>
            </a:r>
            <a:r>
              <a:rPr lang="en-US" sz="2400" smtClean="0"/>
              <a:t> in that it emphasizes the community rather than the individual.  Identify yourself as part of a group.</a:t>
            </a:r>
          </a:p>
          <a:p>
            <a:pPr lvl="1" eaLnBrk="1" hangingPunct="1">
              <a:defRPr/>
            </a:pPr>
            <a:r>
              <a:rPr lang="en-US" sz="2400" b="1" smtClean="0"/>
              <a:t>Extreme nationalism</a:t>
            </a:r>
            <a:r>
              <a:rPr lang="en-US" sz="2400" smtClean="0"/>
              <a:t> will lead to totalitarian states in the 20</a:t>
            </a:r>
            <a:r>
              <a:rPr lang="en-US" sz="2400" baseline="30000" smtClean="0"/>
              <a:t>th</a:t>
            </a:r>
            <a:r>
              <a:rPr lang="en-US" sz="2400" smtClean="0"/>
              <a:t> century: Hitler, Stalin  </a:t>
            </a:r>
          </a:p>
        </p:txBody>
      </p:sp>
    </p:spTree>
    <p:extLst>
      <p:ext uri="{BB962C8B-B14F-4D97-AF65-F5344CB8AC3E}">
        <p14:creationId xmlns:p14="http://schemas.microsoft.com/office/powerpoint/2010/main" val="230459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41359" y="457200"/>
            <a:ext cx="4746835" cy="71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Congress of Vienna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0772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Issues:</a:t>
            </a:r>
          </a:p>
          <a:p>
            <a:pPr lvl="1" eaLnBrk="1" hangingPunct="1">
              <a:defRPr/>
            </a:pPr>
            <a:r>
              <a:rPr lang="en-US" smtClean="0"/>
              <a:t>Status of France</a:t>
            </a:r>
          </a:p>
          <a:p>
            <a:pPr lvl="1" eaLnBrk="1" hangingPunct="1">
              <a:defRPr/>
            </a:pPr>
            <a:r>
              <a:rPr lang="en-US" smtClean="0"/>
              <a:t>Political boundaries, lost territories</a:t>
            </a:r>
          </a:p>
          <a:p>
            <a:pPr lvl="1" eaLnBrk="1" hangingPunct="1">
              <a:defRPr/>
            </a:pPr>
            <a:r>
              <a:rPr lang="en-US" smtClean="0"/>
              <a:t>Displaced monarchs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Traditional approach taken</a:t>
            </a:r>
          </a:p>
          <a:p>
            <a:pPr lvl="1" eaLnBrk="1" hangingPunct="1">
              <a:defRPr/>
            </a:pPr>
            <a:r>
              <a:rPr lang="en-US" smtClean="0"/>
              <a:t>Ignored democratic, liberal, nationalist ideals</a:t>
            </a:r>
          </a:p>
          <a:p>
            <a:pPr lvl="1" eaLnBrk="1" hangingPunct="1">
              <a:defRPr/>
            </a:pPr>
            <a:r>
              <a:rPr lang="en-US" smtClean="0"/>
              <a:t>Conservative political groups gain most control</a:t>
            </a:r>
          </a:p>
        </p:txBody>
      </p:sp>
    </p:spTree>
    <p:extLst>
      <p:ext uri="{BB962C8B-B14F-4D97-AF65-F5344CB8AC3E}">
        <p14:creationId xmlns:p14="http://schemas.microsoft.com/office/powerpoint/2010/main" val="132327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Congress of Vienna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4 main principles followed by Congress:</a:t>
            </a:r>
          </a:p>
          <a:p>
            <a:pPr lvl="1" eaLnBrk="1" hangingPunct="1">
              <a:defRPr/>
            </a:pPr>
            <a:r>
              <a:rPr lang="en-US" smtClean="0"/>
              <a:t>1. Legitimacy – old royal families power is restored</a:t>
            </a:r>
          </a:p>
          <a:p>
            <a:pPr lvl="1" eaLnBrk="1" hangingPunct="1">
              <a:defRPr/>
            </a:pPr>
            <a:r>
              <a:rPr lang="en-US" smtClean="0"/>
              <a:t>2. Encirclement of France – creates strong neighboring states</a:t>
            </a:r>
          </a:p>
          <a:p>
            <a:pPr lvl="1" eaLnBrk="1" hangingPunct="1">
              <a:defRPr/>
            </a:pPr>
            <a:r>
              <a:rPr lang="en-US" smtClean="0"/>
              <a:t>3. Compensation – land exchanges to balance gains, losses</a:t>
            </a:r>
          </a:p>
          <a:p>
            <a:pPr lvl="1" eaLnBrk="1" hangingPunct="1">
              <a:defRPr/>
            </a:pPr>
            <a:r>
              <a:rPr lang="en-US" smtClean="0"/>
              <a:t>4. Balance of power – prevent any one country from becoming too powerful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98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Congress of Vienna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Effects: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Holy Roman Empire officially dissolved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German Confederation dominated by Austria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Bourbon monarch restored in France (Louis XVIII)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40 years of general peace followed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No major war in Europe until 1914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Congress of Vienna suppresses Spanish and Italian revolts in 1820s – restores monarchies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Congress System weakens over time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Britain largely isolates itself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By 1825, Congress little more than Austrian-Russian alliance</a:t>
            </a:r>
          </a:p>
        </p:txBody>
      </p:sp>
    </p:spTree>
    <p:extLst>
      <p:ext uri="{BB962C8B-B14F-4D97-AF65-F5344CB8AC3E}">
        <p14:creationId xmlns:p14="http://schemas.microsoft.com/office/powerpoint/2010/main" val="395785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0"/>
            <a:ext cx="8860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16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Nationalism</a:t>
            </a:r>
            <a:endParaRPr lang="en-US" dirty="0" smtClean="0">
              <a:cs typeface="+mj-cs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Nationalism – A belief that one</a:t>
            </a:r>
            <a:r>
              <a:rPr lang="ja-JP" altLang="en-US" sz="2800" dirty="0" smtClean="0">
                <a:latin typeface="Arial"/>
                <a:cs typeface="+mn-cs"/>
              </a:rPr>
              <a:t>’</a:t>
            </a:r>
            <a:r>
              <a:rPr lang="en-US" sz="2800" dirty="0" smtClean="0">
                <a:cs typeface="+mn-cs"/>
              </a:rPr>
              <a:t>s greatest </a:t>
            </a:r>
            <a:r>
              <a:rPr lang="en-US" sz="2800" b="1" dirty="0" smtClean="0">
                <a:cs typeface="+mn-cs"/>
              </a:rPr>
              <a:t>loyalty </a:t>
            </a:r>
            <a:r>
              <a:rPr lang="en-US" sz="2800" dirty="0" smtClean="0">
                <a:cs typeface="+mn-cs"/>
              </a:rPr>
              <a:t>should not be to a king or an empire but to a </a:t>
            </a:r>
            <a:r>
              <a:rPr lang="en-US" sz="2800" b="1" dirty="0" smtClean="0">
                <a:cs typeface="+mn-cs"/>
              </a:rPr>
              <a:t>nation</a:t>
            </a:r>
            <a:r>
              <a:rPr lang="en-US" sz="2800" dirty="0" smtClean="0">
                <a:cs typeface="+mn-cs"/>
              </a:rPr>
              <a:t> of people who share a common </a:t>
            </a:r>
            <a:r>
              <a:rPr lang="en-US" sz="2800" b="1" dirty="0" smtClean="0">
                <a:cs typeface="+mn-cs"/>
              </a:rPr>
              <a:t>culture and history</a:t>
            </a:r>
            <a:r>
              <a:rPr lang="en-US" sz="2800" dirty="0" smtClean="0"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+mn-cs"/>
              </a:rPr>
              <a:t>Nation-State:</a:t>
            </a:r>
            <a:r>
              <a:rPr lang="en-US" sz="2800" dirty="0" smtClean="0">
                <a:cs typeface="+mn-cs"/>
              </a:rPr>
              <a:t>  When that nation also has its own independent </a:t>
            </a:r>
            <a:r>
              <a:rPr lang="en-US" sz="2800" dirty="0" smtClean="0">
                <a:cs typeface="+mn-cs"/>
              </a:rPr>
              <a:t>government</a:t>
            </a:r>
            <a:endParaRPr lang="en-US" sz="2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63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France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6868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The Bourbon Monarch returns</a:t>
            </a:r>
          </a:p>
          <a:p>
            <a:pPr lvl="1" eaLnBrk="1" hangingPunct="1">
              <a:defRPr/>
            </a:pPr>
            <a:r>
              <a:rPr lang="en-US" dirty="0" smtClean="0"/>
              <a:t>Louis XVIII is new king (1815-1824)</a:t>
            </a:r>
          </a:p>
          <a:p>
            <a:pPr lvl="2" eaLnBrk="1" hangingPunct="1">
              <a:defRPr/>
            </a:pPr>
            <a:r>
              <a:rPr lang="en-US" dirty="0" smtClean="0"/>
              <a:t>Weak, inefficient</a:t>
            </a:r>
          </a:p>
          <a:p>
            <a:pPr lvl="2" eaLnBrk="1" hangingPunct="1">
              <a:defRPr/>
            </a:pPr>
            <a:r>
              <a:rPr lang="en-US" dirty="0" smtClean="0"/>
              <a:t>Tried to please both political extremes (unsuccessful)</a:t>
            </a:r>
          </a:p>
          <a:p>
            <a:pPr lvl="1" eaLnBrk="1" hangingPunct="1">
              <a:defRPr/>
            </a:pPr>
            <a:r>
              <a:rPr lang="en-US" dirty="0" smtClean="0"/>
              <a:t>Charles X (1824-1830)</a:t>
            </a:r>
          </a:p>
          <a:p>
            <a:pPr lvl="2" eaLnBrk="1" hangingPunct="1">
              <a:defRPr/>
            </a:pPr>
            <a:r>
              <a:rPr lang="en-US" dirty="0" smtClean="0"/>
              <a:t>VERY conservative and oppressive</a:t>
            </a:r>
          </a:p>
          <a:p>
            <a:pPr lvl="2" eaLnBrk="1" hangingPunct="1">
              <a:defRPr/>
            </a:pPr>
            <a:r>
              <a:rPr lang="en-US" dirty="0" smtClean="0"/>
              <a:t>1830 – Rebellions begin, Charles flees</a:t>
            </a:r>
          </a:p>
          <a:p>
            <a:pPr lvl="1" eaLnBrk="1" hangingPunct="1">
              <a:defRPr/>
            </a:pPr>
            <a:r>
              <a:rPr lang="en-US" dirty="0" smtClean="0"/>
              <a:t>Louis Philippe (1830-1848)</a:t>
            </a:r>
          </a:p>
          <a:p>
            <a:pPr lvl="2" eaLnBrk="1" hangingPunct="1">
              <a:defRPr/>
            </a:pPr>
            <a:r>
              <a:rPr lang="en-US" dirty="0" smtClean="0"/>
              <a:t>Not really a </a:t>
            </a:r>
            <a:r>
              <a:rPr lang="ja-JP" altLang="en-US" dirty="0" smtClean="0">
                <a:latin typeface="Arial"/>
              </a:rPr>
              <a:t>“</a:t>
            </a:r>
            <a:r>
              <a:rPr lang="en-US" dirty="0" smtClean="0"/>
              <a:t>Citizen King</a:t>
            </a:r>
            <a:r>
              <a:rPr lang="ja-JP" altLang="en-US" dirty="0" smtClean="0">
                <a:latin typeface="Arial"/>
              </a:rPr>
              <a:t>”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Favored the wealthy</a:t>
            </a:r>
          </a:p>
          <a:p>
            <a:pPr lvl="2" eaLnBrk="1" hangingPunct="1">
              <a:defRPr/>
            </a:pPr>
            <a:r>
              <a:rPr lang="en-US" dirty="0" smtClean="0"/>
              <a:t>Endured many protests</a:t>
            </a:r>
          </a:p>
        </p:txBody>
      </p:sp>
    </p:spTree>
    <p:extLst>
      <p:ext uri="{BB962C8B-B14F-4D97-AF65-F5344CB8AC3E}">
        <p14:creationId xmlns:p14="http://schemas.microsoft.com/office/powerpoint/2010/main" val="329543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Revolution Spreads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Germany (1819)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Austria (Metternich) dominates German Confederation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Nationalism movements – students protest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1819 – </a:t>
            </a:r>
            <a:r>
              <a:rPr lang="en-US" sz="2000" u="sng" smtClean="0"/>
              <a:t>Carlsbad Decrees</a:t>
            </a:r>
            <a:r>
              <a:rPr lang="en-US" sz="2000" smtClean="0"/>
              <a:t> limit press, organizing, academic freedom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Belgium (1830)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Congress of Vienna placed Belgium under Dutch rule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Belgians riot for independence, Belgium established in 1839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smtClean="0"/>
              <a:t>Leopold I new 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Poland (1830)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Congress of Vienna place under Russian rule with some self-governing powers: </a:t>
            </a:r>
            <a:r>
              <a:rPr lang="ja-JP" altLang="en-US" sz="2000" smtClean="0">
                <a:latin typeface="Arial"/>
              </a:rPr>
              <a:t>“</a:t>
            </a:r>
            <a:r>
              <a:rPr lang="en-US" sz="2000" smtClean="0"/>
              <a:t>Congress Polan</a:t>
            </a:r>
            <a:r>
              <a:rPr lang="ja-JP" altLang="en-US" sz="2000" smtClean="0">
                <a:latin typeface="Arial"/>
              </a:rPr>
              <a:t>”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Unsuccessfully rebel for independence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Italy (1830)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Divided by Congress of Vienna (Bourbon, papal, Austrian rule)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Revolutions in 1820-21 suppressed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Mazzini leads revolution in 1830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smtClean="0"/>
              <a:t>founds </a:t>
            </a:r>
            <a:r>
              <a:rPr lang="ja-JP" altLang="en-US" sz="1800" smtClean="0">
                <a:latin typeface="Arial"/>
              </a:rPr>
              <a:t>“</a:t>
            </a:r>
            <a:r>
              <a:rPr lang="en-US" sz="1800" smtClean="0"/>
              <a:t>Young Italy</a:t>
            </a:r>
            <a:r>
              <a:rPr lang="ja-JP" altLang="en-US" sz="1800" smtClean="0">
                <a:latin typeface="Arial"/>
              </a:rPr>
              <a:t>”</a:t>
            </a:r>
            <a:r>
              <a:rPr lang="en-US" sz="1800" smtClean="0"/>
              <a:t> (political group pushing for unification)</a:t>
            </a:r>
          </a:p>
        </p:txBody>
      </p:sp>
    </p:spTree>
    <p:extLst>
      <p:ext uri="{BB962C8B-B14F-4D97-AF65-F5344CB8AC3E}">
        <p14:creationId xmlns:p14="http://schemas.microsoft.com/office/powerpoint/2010/main" val="172089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2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2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1848: Revolutionary Year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83372"/>
            <a:ext cx="8763000" cy="497082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dirty="0" smtClean="0">
                <a:cs typeface="+mn-cs"/>
              </a:rPr>
              <a:t>		New round of revolutions in Europe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dirty="0" smtClean="0">
                <a:cs typeface="+mn-cs"/>
              </a:rPr>
              <a:t>(Political and social pressures across Europe at an all-time high…</a:t>
            </a:r>
            <a:r>
              <a:rPr lang="en-US" sz="2800" dirty="0" smtClean="0">
                <a:cs typeface="+mn-cs"/>
              </a:rPr>
              <a:t>)</a:t>
            </a:r>
            <a:endParaRPr lang="en-US" sz="2800" dirty="0"/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800" dirty="0" smtClean="0">
              <a:cs typeface="+mn-cs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dirty="0" smtClean="0"/>
              <a:t>-France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dirty="0" smtClean="0">
                <a:cs typeface="+mn-cs"/>
              </a:rPr>
              <a:t>-Germany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dirty="0" smtClean="0"/>
              <a:t>-Italy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dirty="0" smtClean="0">
                <a:cs typeface="+mn-cs"/>
              </a:rPr>
              <a:t>-Hapsburgs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smtClean="0"/>
              <a:t>Hungary)</a:t>
            </a:r>
            <a:endParaRPr lang="en-US" sz="2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02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741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Napoleon Bonaparte</a:t>
            </a:r>
            <a:endParaRPr lang="en-US" dirty="0" smtClean="0">
              <a:cs typeface="+mj-cs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600199"/>
            <a:ext cx="8458200" cy="492062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cs typeface="+mn-cs"/>
              </a:rPr>
              <a:t>Born in Corsica (1769)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cs typeface="+mn-cs"/>
              </a:rPr>
              <a:t>Made a name for himself through military </a:t>
            </a:r>
            <a:r>
              <a:rPr lang="en-US" sz="3600" dirty="0" smtClean="0">
                <a:cs typeface="+mn-cs"/>
              </a:rPr>
              <a:t>ability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Jacobin supporter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Rose through ranks quickly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Aristocratic officers fleeing</a:t>
            </a: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cs typeface="+mn-cs"/>
              </a:rPr>
              <a:t>Became a war hero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Symbol </a:t>
            </a:r>
            <a:r>
              <a:rPr lang="en-US" dirty="0" smtClean="0">
                <a:cs typeface="+mn-cs"/>
              </a:rPr>
              <a:t>of strength, </a:t>
            </a:r>
            <a:r>
              <a:rPr lang="en-US" dirty="0" smtClean="0">
                <a:cs typeface="+mn-cs"/>
              </a:rPr>
              <a:t>leadership</a:t>
            </a:r>
          </a:p>
          <a:p>
            <a:r>
              <a:rPr lang="en-US" u="sng" dirty="0" smtClean="0"/>
              <a:t>Periods of Napoleon’s Rule:</a:t>
            </a:r>
            <a:endParaRPr lang="en-US" u="sng" dirty="0" smtClean="0"/>
          </a:p>
          <a:p>
            <a:pPr lvl="1"/>
            <a:r>
              <a:rPr lang="en-US" dirty="0" smtClean="0"/>
              <a:t>1799-1804: “The Consulate Period” aka “The Domestic Era”</a:t>
            </a:r>
          </a:p>
          <a:p>
            <a:pPr lvl="1"/>
            <a:r>
              <a:rPr lang="en-US" dirty="0" smtClean="0"/>
              <a:t>1804-1814: “The Empire Period”</a:t>
            </a: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64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France</a:t>
            </a:r>
            <a:r>
              <a:rPr lang="ja-JP" altLang="en-US" smtClean="0">
                <a:latin typeface="Arial"/>
                <a:cs typeface="+mj-cs"/>
              </a:rPr>
              <a:t>’</a:t>
            </a:r>
            <a:r>
              <a:rPr lang="en-US" smtClean="0">
                <a:cs typeface="+mj-cs"/>
              </a:rPr>
              <a:t>s 2</a:t>
            </a:r>
            <a:r>
              <a:rPr lang="en-US" baseline="30000" smtClean="0">
                <a:cs typeface="+mj-cs"/>
              </a:rPr>
              <a:t>nd</a:t>
            </a:r>
            <a:r>
              <a:rPr lang="en-US" smtClean="0">
                <a:cs typeface="+mj-cs"/>
              </a:rPr>
              <a:t> Republic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Feb 1848 – Paris erupts in violence</a:t>
            </a:r>
          </a:p>
          <a:p>
            <a:pPr lvl="1" eaLnBrk="1" hangingPunct="1">
              <a:defRPr/>
            </a:pPr>
            <a:r>
              <a:rPr lang="en-US" sz="2400" smtClean="0"/>
              <a:t>Provisional government set up</a:t>
            </a:r>
          </a:p>
          <a:p>
            <a:pPr lvl="1" eaLnBrk="1" hangingPunct="1">
              <a:defRPr/>
            </a:pPr>
            <a:r>
              <a:rPr lang="en-US" sz="2400" smtClean="0"/>
              <a:t>Universal manhood suffrage proclaimed</a:t>
            </a:r>
          </a:p>
          <a:p>
            <a:pPr lvl="1" eaLnBrk="1" hangingPunct="1">
              <a:defRPr/>
            </a:pPr>
            <a:r>
              <a:rPr lang="en-US" sz="2400" smtClean="0"/>
              <a:t>Louis Philippe flees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Second Republic (1848-1851)</a:t>
            </a:r>
          </a:p>
          <a:p>
            <a:pPr lvl="1" eaLnBrk="1" hangingPunct="1">
              <a:defRPr/>
            </a:pPr>
            <a:r>
              <a:rPr lang="en-US" sz="2400" smtClean="0"/>
              <a:t>Gov</a:t>
            </a:r>
            <a:r>
              <a:rPr lang="ja-JP" altLang="en-US" sz="2400" smtClean="0">
                <a:latin typeface="Arial"/>
              </a:rPr>
              <a:t>’</a:t>
            </a:r>
            <a:r>
              <a:rPr lang="en-US" sz="2400" smtClean="0"/>
              <a:t>t soon splits to moderates v. radicals</a:t>
            </a:r>
          </a:p>
          <a:p>
            <a:pPr lvl="2" eaLnBrk="1" hangingPunct="1">
              <a:defRPr/>
            </a:pPr>
            <a:r>
              <a:rPr lang="en-US" sz="2000" smtClean="0"/>
              <a:t>Moderates want existing social order</a:t>
            </a:r>
          </a:p>
          <a:p>
            <a:pPr lvl="2" eaLnBrk="1" hangingPunct="1">
              <a:defRPr/>
            </a:pPr>
            <a:r>
              <a:rPr lang="en-US" sz="2000" smtClean="0"/>
              <a:t>Radicals want social and economic revolution</a:t>
            </a:r>
          </a:p>
          <a:p>
            <a:pPr lvl="1" eaLnBrk="1" hangingPunct="1">
              <a:defRPr/>
            </a:pPr>
            <a:r>
              <a:rPr lang="en-US" sz="2400" smtClean="0"/>
              <a:t>Radicals create national workshop program set up to guarantee employment for all – fails</a:t>
            </a:r>
          </a:p>
          <a:p>
            <a:pPr lvl="1" eaLnBrk="1" hangingPunct="1">
              <a:defRPr/>
            </a:pPr>
            <a:r>
              <a:rPr lang="ja-JP" altLang="en-US" sz="2400" smtClean="0">
                <a:latin typeface="Arial"/>
              </a:rPr>
              <a:t>“</a:t>
            </a:r>
            <a:r>
              <a:rPr lang="en-US" sz="2400" smtClean="0"/>
              <a:t>June Days</a:t>
            </a:r>
            <a:r>
              <a:rPr lang="ja-JP" altLang="en-US" sz="2400" smtClean="0">
                <a:latin typeface="Arial"/>
              </a:rPr>
              <a:t>”</a:t>
            </a:r>
            <a:r>
              <a:rPr lang="en-US" sz="2400" smtClean="0"/>
              <a:t> – workers rebel, soon crushed</a:t>
            </a:r>
          </a:p>
          <a:p>
            <a:pPr lvl="1" eaLnBrk="1" hangingPunct="1">
              <a:defRPr/>
            </a:pPr>
            <a:r>
              <a:rPr lang="en-US" sz="2400" smtClean="0"/>
              <a:t>1851 - France returns to Empire</a:t>
            </a:r>
          </a:p>
        </p:txBody>
      </p:sp>
    </p:spTree>
    <p:extLst>
      <p:ext uri="{BB962C8B-B14F-4D97-AF65-F5344CB8AC3E}">
        <p14:creationId xmlns:p14="http://schemas.microsoft.com/office/powerpoint/2010/main" val="422443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Germany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French riots influence German Confederation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Rebellion breaks out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Prussian King – Frederick William IV promises constitutional government and civil rights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Frankfort Assembly (1848)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Meeting of German states, Austria, Bohemia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Issues: Unify Germany? Who leads Germany?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Creates </a:t>
            </a: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Declaration of the rights of the German people</a:t>
            </a:r>
            <a:r>
              <a:rPr lang="ja-JP" altLang="en-US" smtClean="0">
                <a:latin typeface="Arial"/>
              </a:rPr>
              <a:t>”</a:t>
            </a:r>
            <a:endParaRPr lang="en-US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Constitution approved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King William refuses the crown, movement dissolves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273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Italy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2206" y="1152274"/>
            <a:ext cx="7991794" cy="5705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cs typeface="+mn-cs"/>
              </a:rPr>
              <a:t>Inspired by French and German revolts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cs typeface="+mn-cs"/>
              </a:rPr>
              <a:t>Rebellion breaks out in Northern Italy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King Charles Albert promises new constitution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smtClean="0"/>
              <a:t>Influences other Italian states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Austria retakes Northern Italy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cs typeface="+mn-cs"/>
              </a:rPr>
              <a:t>Papacy – Pope Pius IX had begun reforms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Pius refuses to help fight off Austria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smtClean="0"/>
              <a:t>Counter to unification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smtClean="0"/>
              <a:t>Forced to flee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Mazzini takes over and declares a Roman Republic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France sends in an army to defeat Mazzini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smtClean="0"/>
              <a:t>Pius returns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92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The Habsburgs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073710"/>
            <a:ext cx="9021251" cy="563188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Reformers in Habsburg lands influenced by revolutions (Hungary especially)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Lajos</a:t>
            </a:r>
            <a:r>
              <a:rPr lang="en-US" dirty="0" smtClean="0"/>
              <a:t> Kossuth (nationalistic liberal politician)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Demands parliamentary government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Students join Kossuth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 cause – rebellion starts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Metternich forced to resign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New Hungarian constitution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Political division weakens movement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Austrians crush Hungarian independence movement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Kossuth flees</a:t>
            </a:r>
          </a:p>
        </p:txBody>
      </p:sp>
    </p:spTree>
    <p:extLst>
      <p:ext uri="{BB962C8B-B14F-4D97-AF65-F5344CB8AC3E}">
        <p14:creationId xmlns:p14="http://schemas.microsoft.com/office/powerpoint/2010/main" val="200739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After 1848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Two responses to the failed revolutions of 1848:</a:t>
            </a:r>
          </a:p>
          <a:p>
            <a:pPr lvl="1" eaLnBrk="1" hangingPunct="1">
              <a:defRPr/>
            </a:pP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Realpolitik</a:t>
            </a:r>
            <a:r>
              <a:rPr lang="ja-JP" altLang="en-US" smtClean="0">
                <a:latin typeface="Arial"/>
              </a:rPr>
              <a:t>”</a:t>
            </a:r>
            <a:endParaRPr lang="en-US" smtClean="0"/>
          </a:p>
          <a:p>
            <a:pPr lvl="2" eaLnBrk="1" hangingPunct="1">
              <a:defRPr/>
            </a:pPr>
            <a:r>
              <a:rPr lang="en-US" smtClean="0"/>
              <a:t>Machiavellian notion</a:t>
            </a:r>
          </a:p>
          <a:p>
            <a:pPr lvl="2" eaLnBrk="1" hangingPunct="1">
              <a:defRPr/>
            </a:pPr>
            <a:r>
              <a:rPr lang="en-US" smtClean="0"/>
              <a:t>The ends justify the means</a:t>
            </a:r>
          </a:p>
          <a:p>
            <a:pPr lvl="2" eaLnBrk="1" hangingPunct="1">
              <a:defRPr/>
            </a:pPr>
            <a:r>
              <a:rPr lang="en-US" smtClean="0"/>
              <a:t>Do whatever necessary to strengthen your nation</a:t>
            </a:r>
          </a:p>
          <a:p>
            <a:pPr lvl="2" eaLnBrk="1" hangingPunct="1">
              <a:defRPr/>
            </a:pPr>
            <a:r>
              <a:rPr lang="en-US" smtClean="0"/>
              <a:t>Germany, Italy, France</a:t>
            </a:r>
          </a:p>
          <a:p>
            <a:pPr lvl="1" eaLnBrk="1" hangingPunct="1">
              <a:defRPr/>
            </a:pPr>
            <a:r>
              <a:rPr lang="en-US" smtClean="0"/>
              <a:t>Reform</a:t>
            </a:r>
          </a:p>
          <a:p>
            <a:pPr lvl="2" eaLnBrk="1" hangingPunct="1">
              <a:defRPr/>
            </a:pPr>
            <a:r>
              <a:rPr lang="en-US" smtClean="0"/>
              <a:t>Efforts to change political structure and governments to fit the changing times and movements</a:t>
            </a:r>
          </a:p>
          <a:p>
            <a:pPr lvl="2" eaLnBrk="1" hangingPunct="1">
              <a:defRPr/>
            </a:pPr>
            <a:r>
              <a:rPr lang="en-US" smtClean="0"/>
              <a:t>Britain, Russia, Austria-Hungary</a:t>
            </a:r>
          </a:p>
          <a:p>
            <a:pPr lvl="2"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516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Latin American Society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cs typeface="+mn-cs"/>
              </a:rPr>
              <a:t>Social Division based on place of birth: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smtClean="0"/>
              <a:t>Peninsulares</a:t>
            </a:r>
            <a:r>
              <a:rPr lang="en-US" sz="2400" b="1" smtClean="0"/>
              <a:t>:</a:t>
            </a:r>
            <a:r>
              <a:rPr lang="en-US" sz="2400" smtClean="0"/>
              <a:t>  men who had been born in Spain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mtClean="0"/>
              <a:t>Role: Could hold high offices in government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smtClean="0"/>
              <a:t>Creoles</a:t>
            </a:r>
            <a:r>
              <a:rPr lang="en-US" sz="2400" b="1" smtClean="0"/>
              <a:t>:</a:t>
            </a:r>
            <a:r>
              <a:rPr lang="en-US" sz="2400" smtClean="0"/>
              <a:t> Spaniards born in Latin America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mtClean="0"/>
              <a:t>Role: could not hold high office but could be army officers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smtClean="0"/>
              <a:t>Mestizos</a:t>
            </a:r>
            <a:r>
              <a:rPr lang="en-US" sz="2400" b="1" smtClean="0"/>
              <a:t>:</a:t>
            </a:r>
            <a:r>
              <a:rPr lang="en-US" sz="2400" smtClean="0"/>
              <a:t> persons of mixed European and Indian ancestry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smtClean="0"/>
              <a:t>Mulattos</a:t>
            </a:r>
            <a:r>
              <a:rPr lang="en-US" sz="2400" b="1" smtClean="0"/>
              <a:t>:</a:t>
            </a:r>
            <a:r>
              <a:rPr lang="en-US" sz="2400" smtClean="0"/>
              <a:t> persons of mixed European and African ancestry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smtClean="0"/>
              <a:t>Indians</a:t>
            </a:r>
            <a:r>
              <a:rPr lang="en-US" sz="2400" b="1" smtClean="0"/>
              <a:t>:</a:t>
            </a:r>
            <a:r>
              <a:rPr lang="en-US" sz="2400" smtClean="0"/>
              <a:t> provided little economic value to the Spaniards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smtClean="0"/>
              <a:t>WHO IS MOST LIKELY TO LEAD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smtClean="0"/>
              <a:t> INDEPENDENCE MOVEMENTS?</a:t>
            </a:r>
          </a:p>
        </p:txBody>
      </p:sp>
    </p:spTree>
    <p:extLst>
      <p:ext uri="{BB962C8B-B14F-4D97-AF65-F5344CB8AC3E}">
        <p14:creationId xmlns:p14="http://schemas.microsoft.com/office/powerpoint/2010/main" val="293823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715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Napoleon Invasion of Spain 1808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525289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cs typeface="+mn-cs"/>
              </a:rPr>
              <a:t>Napoleon put his brother on the throne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cs typeface="+mn-cs"/>
              </a:rPr>
              <a:t>Creoles might support a Spanish king but NOT a French one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cs typeface="+mn-cs"/>
              </a:rPr>
              <a:t>Creole rebellion begins to break out in Spanish colonies in 1810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cs typeface="+mn-cs"/>
              </a:rPr>
              <a:t>Napoleon is gone in 1814 – Powerful armies can be </a:t>
            </a:r>
            <a:r>
              <a:rPr lang="en-US" sz="3600" dirty="0" smtClean="0">
                <a:cs typeface="+mn-cs"/>
              </a:rPr>
              <a:t>defeated</a:t>
            </a:r>
            <a:endParaRPr lang="en-US" sz="3600" dirty="0" smtClean="0">
              <a:cs typeface="+mn-cs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3600" b="1" dirty="0" smtClean="0">
                <a:cs typeface="+mn-cs"/>
              </a:rPr>
              <a:t>Creoles Charge </a:t>
            </a:r>
            <a:r>
              <a:rPr lang="en-US" sz="3600" b="1" dirty="0" smtClean="0">
                <a:cs typeface="+mn-cs"/>
              </a:rPr>
              <a:t>Forward</a:t>
            </a:r>
            <a:r>
              <a:rPr lang="en-US" sz="3600" b="1" dirty="0"/>
              <a:t>!</a:t>
            </a:r>
            <a:endParaRPr lang="en-US" sz="3600" b="1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54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19" y="288070"/>
            <a:ext cx="8824851" cy="65699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US" sz="3600" b="1" dirty="0" err="1"/>
              <a:t>Libertadores</a:t>
            </a:r>
            <a:r>
              <a:rPr lang="en-US" sz="3600" b="1" dirty="0"/>
              <a:t>: Bolivar &amp; San Martin</a:t>
            </a:r>
            <a:endParaRPr lang="en-US" sz="3600" b="1" dirty="0" smtClean="0"/>
          </a:p>
          <a:p>
            <a:pPr eaLnBrk="1" hangingPunct="1">
              <a:defRPr/>
            </a:pPr>
            <a:r>
              <a:rPr lang="en-US" sz="3600" b="1" dirty="0" smtClean="0"/>
              <a:t>Simon </a:t>
            </a:r>
            <a:r>
              <a:rPr lang="en-US" sz="3600" b="1" dirty="0" smtClean="0"/>
              <a:t>Bolivar</a:t>
            </a:r>
          </a:p>
          <a:p>
            <a:pPr lvl="1" eaLnBrk="1" hangingPunct="1">
              <a:defRPr/>
            </a:pPr>
            <a:r>
              <a:rPr lang="en-US" sz="3600" dirty="0" smtClean="0"/>
              <a:t>Wealthy Venezuelan creole</a:t>
            </a:r>
          </a:p>
          <a:p>
            <a:pPr lvl="1" eaLnBrk="1" hangingPunct="1">
              <a:defRPr/>
            </a:pPr>
            <a:r>
              <a:rPr lang="en-US" sz="3600" dirty="0" smtClean="0"/>
              <a:t>Won independence for Venezuela in 1821</a:t>
            </a:r>
          </a:p>
          <a:p>
            <a:pPr lvl="1" eaLnBrk="1" hangingPunct="1">
              <a:defRPr/>
            </a:pPr>
            <a:r>
              <a:rPr lang="en-US" sz="3600" dirty="0" smtClean="0"/>
              <a:t>Took over command of Martin</a:t>
            </a:r>
            <a:r>
              <a:rPr lang="ja-JP" altLang="en-US" sz="3600" dirty="0" smtClean="0">
                <a:latin typeface="Arial"/>
              </a:rPr>
              <a:t>’</a:t>
            </a:r>
            <a:r>
              <a:rPr lang="en-US" sz="3600" dirty="0" smtClean="0"/>
              <a:t>s forces and won independence for Peru</a:t>
            </a:r>
          </a:p>
          <a:p>
            <a:pPr eaLnBrk="1" hangingPunct="1">
              <a:defRPr/>
            </a:pPr>
            <a:r>
              <a:rPr lang="en-US" sz="3600" b="1" dirty="0" smtClean="0"/>
              <a:t>Jose de San Martin</a:t>
            </a:r>
          </a:p>
          <a:p>
            <a:pPr lvl="1" eaLnBrk="1" hangingPunct="1">
              <a:defRPr/>
            </a:pPr>
            <a:r>
              <a:rPr lang="en-US" sz="3600" dirty="0" smtClean="0"/>
              <a:t>Born in Argentina</a:t>
            </a:r>
          </a:p>
          <a:p>
            <a:pPr lvl="1" eaLnBrk="1" hangingPunct="1">
              <a:defRPr/>
            </a:pPr>
            <a:r>
              <a:rPr lang="en-US" sz="3600" dirty="0" smtClean="0"/>
              <a:t>Won independence for Chile and Argentina</a:t>
            </a:r>
          </a:p>
          <a:p>
            <a:pPr lvl="2" eaLnBrk="1" hangingPunct="1">
              <a:defRPr/>
            </a:pPr>
            <a:r>
              <a:rPr lang="en-US" sz="3600" dirty="0" smtClean="0"/>
              <a:t>Helped by Bernardo </a:t>
            </a:r>
            <a:r>
              <a:rPr lang="en-US" sz="3600" dirty="0" smtClean="0"/>
              <a:t>O</a:t>
            </a:r>
            <a:r>
              <a:rPr lang="ja-JP" altLang="en-US" sz="3600" dirty="0" smtClean="0">
                <a:latin typeface="Arial"/>
              </a:rPr>
              <a:t>’</a:t>
            </a:r>
            <a:r>
              <a:rPr lang="en-US" sz="3600" dirty="0" smtClean="0"/>
              <a:t>Higgins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3600" b="1" dirty="0"/>
              <a:t>Mexico – Freedom from Spain</a:t>
            </a:r>
          </a:p>
          <a:p>
            <a:pPr lvl="1">
              <a:lnSpc>
                <a:spcPct val="80000"/>
              </a:lnSpc>
              <a:defRPr/>
            </a:pPr>
            <a:r>
              <a:rPr lang="en-US" b="1" dirty="0"/>
              <a:t>Padre Miguel Hidalgo</a:t>
            </a:r>
          </a:p>
          <a:p>
            <a:pPr lvl="2">
              <a:lnSpc>
                <a:spcPct val="80000"/>
              </a:lnSpc>
              <a:defRPr/>
            </a:pPr>
            <a:r>
              <a:rPr lang="en-US" i="1" dirty="0" err="1"/>
              <a:t>Grito</a:t>
            </a:r>
            <a:r>
              <a:rPr lang="en-US" i="1" dirty="0"/>
              <a:t> de Dolores</a:t>
            </a:r>
            <a:r>
              <a:rPr lang="en-US" dirty="0"/>
              <a:t> 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/>
              <a:t>Spanish army and creoles defeated him in 1811</a:t>
            </a:r>
          </a:p>
          <a:p>
            <a:pPr lvl="1">
              <a:lnSpc>
                <a:spcPct val="80000"/>
              </a:lnSpc>
              <a:defRPr/>
            </a:pPr>
            <a:r>
              <a:rPr lang="en-US" b="1" dirty="0"/>
              <a:t>Padre Jose Morelos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/>
              <a:t>Led revolution for four years but defeated in 1815 by a creole officer</a:t>
            </a:r>
          </a:p>
          <a:p>
            <a:pPr lvl="1">
              <a:lnSpc>
                <a:spcPct val="80000"/>
              </a:lnSpc>
              <a:defRPr/>
            </a:pPr>
            <a:r>
              <a:rPr lang="en-US" b="1" dirty="0" err="1"/>
              <a:t>Augustin</a:t>
            </a:r>
            <a:r>
              <a:rPr lang="en-US" b="1" dirty="0"/>
              <a:t> de Iturbide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/>
              <a:t>A creole officer who finally declared Mexican independence from Spain in 1821</a:t>
            </a:r>
          </a:p>
          <a:p>
            <a:pPr lvl="2" eaLnBrk="1" hangingPunct="1">
              <a:defRPr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7709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0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808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808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808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026" y="366633"/>
            <a:ext cx="8824852" cy="649136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3600" b="1" dirty="0" smtClean="0"/>
              <a:t>Brazil </a:t>
            </a:r>
            <a:r>
              <a:rPr lang="en-US" sz="3600" b="1" dirty="0"/>
              <a:t>– Freedom from </a:t>
            </a:r>
            <a:r>
              <a:rPr lang="en-US" sz="3600" b="1" dirty="0" smtClean="0"/>
              <a:t>Portugal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/>
              <a:t>1807-1815 </a:t>
            </a:r>
            <a:r>
              <a:rPr lang="en-US" sz="2400" dirty="0"/>
              <a:t>years of independence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/>
              <a:t>1815</a:t>
            </a:r>
            <a:r>
              <a:rPr lang="en-US" sz="2400" dirty="0"/>
              <a:t> monarch restored in Portugal wanted Brazil as a colony again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/>
              <a:t>1822</a:t>
            </a:r>
            <a:r>
              <a:rPr lang="en-US" sz="2400" dirty="0"/>
              <a:t> Peaceful Independence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Brazilians called for the son of the Portuguese king to rule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Bloodless </a:t>
            </a:r>
            <a:r>
              <a:rPr lang="en-US" sz="2000" dirty="0" smtClean="0"/>
              <a:t>Revolution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600" b="1" dirty="0"/>
              <a:t>Haiti- Freedom from the French</a:t>
            </a:r>
          </a:p>
          <a:p>
            <a:pPr lvl="1">
              <a:lnSpc>
                <a:spcPct val="80000"/>
              </a:lnSpc>
              <a:defRPr/>
            </a:pPr>
            <a:r>
              <a:rPr lang="en-US" b="1" dirty="0"/>
              <a:t>Toussaint L</a:t>
            </a:r>
            <a:r>
              <a:rPr lang="ja-JP" altLang="en-US" b="1" dirty="0">
                <a:latin typeface="Arial"/>
              </a:rPr>
              <a:t>’</a:t>
            </a:r>
            <a:r>
              <a:rPr lang="en-US" b="1" dirty="0" err="1"/>
              <a:t>Ouverture</a:t>
            </a:r>
            <a:endParaRPr lang="en-US" b="1" dirty="0"/>
          </a:p>
          <a:p>
            <a:pPr lvl="2">
              <a:lnSpc>
                <a:spcPct val="80000"/>
              </a:lnSpc>
              <a:defRPr/>
            </a:pPr>
            <a:r>
              <a:rPr lang="en-US" dirty="0"/>
              <a:t>An ex-slave - Slaves realized there was power in numbers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/>
              <a:t>Freed the slaves in 1802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/>
              <a:t>Sent to prison and died April 1803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/>
              <a:t>Independence continued and completed by </a:t>
            </a:r>
            <a:r>
              <a:rPr lang="en-US" b="1" dirty="0"/>
              <a:t>Jean-Jacques Dessalines</a:t>
            </a:r>
            <a:r>
              <a:rPr lang="en-US" dirty="0"/>
              <a:t> in 1804</a:t>
            </a:r>
          </a:p>
          <a:p>
            <a:pPr lvl="1">
              <a:lnSpc>
                <a:spcPct val="80000"/>
              </a:lnSpc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0244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Impact of Independence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Wars disrupted trade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Devastated cities and countryside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Dream of a united Latin America fell apart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Split into several republics:</a:t>
            </a:r>
          </a:p>
          <a:p>
            <a:pPr lvl="1" eaLnBrk="1" hangingPunct="1">
              <a:defRPr/>
            </a:pPr>
            <a:r>
              <a:rPr lang="en-US" smtClean="0"/>
              <a:t>Columbia, Ecuador, Venezuela, El Salvador, Nicaragua, Costa Rica, Guatemala, Honduras</a:t>
            </a:r>
          </a:p>
        </p:txBody>
      </p:sp>
    </p:spTree>
    <p:extLst>
      <p:ext uri="{BB962C8B-B14F-4D97-AF65-F5344CB8AC3E}">
        <p14:creationId xmlns:p14="http://schemas.microsoft.com/office/powerpoint/2010/main" val="337625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719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Napoleon Takes Power</a:t>
            </a:r>
            <a:endParaRPr lang="en-US" dirty="0" smtClean="0"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1061" y="1361779"/>
            <a:ext cx="7607180" cy="526380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Inspires divided country into a unified nation…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1799 – Assists </a:t>
            </a:r>
            <a:r>
              <a:rPr lang="en-US" sz="2800" dirty="0" smtClean="0">
                <a:cs typeface="+mn-cs"/>
              </a:rPr>
              <a:t>in coup </a:t>
            </a:r>
            <a:r>
              <a:rPr lang="en-US" sz="2800" dirty="0" smtClean="0">
                <a:cs typeface="+mn-cs"/>
              </a:rPr>
              <a:t>d</a:t>
            </a:r>
            <a:r>
              <a:rPr lang="ja-JP" altLang="en-US" sz="2800" dirty="0" smtClean="0">
                <a:latin typeface="Arial"/>
                <a:cs typeface="+mn-cs"/>
              </a:rPr>
              <a:t>’</a:t>
            </a:r>
            <a:r>
              <a:rPr lang="en-US" sz="2800" dirty="0" err="1" smtClean="0">
                <a:cs typeface="+mn-cs"/>
              </a:rPr>
              <a:t>etat</a:t>
            </a:r>
            <a:endParaRPr lang="en-US" sz="2800" dirty="0" smtClean="0"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Takes power from Directory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Establishes </a:t>
            </a:r>
            <a:r>
              <a:rPr lang="en-US" u="sng" dirty="0" smtClean="0">
                <a:cs typeface="+mn-cs"/>
              </a:rPr>
              <a:t>Consulate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New constitution establishes Napoleon’s supreme power</a:t>
            </a:r>
            <a:endParaRPr lang="en-US" dirty="0" smtClean="0"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Establishes himself as </a:t>
            </a:r>
            <a:r>
              <a:rPr lang="en-US" sz="2400" u="sng" dirty="0" smtClean="0">
                <a:cs typeface="+mn-cs"/>
              </a:rPr>
              <a:t>First </a:t>
            </a:r>
            <a:r>
              <a:rPr lang="en-US" sz="2400" u="sng" dirty="0" smtClean="0">
                <a:cs typeface="+mn-cs"/>
              </a:rPr>
              <a:t>Consul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Soon </a:t>
            </a:r>
            <a:r>
              <a:rPr lang="en-US" sz="2400" dirty="0" smtClean="0">
                <a:cs typeface="+mn-cs"/>
              </a:rPr>
              <a:t>proclaims himself Consul for </a:t>
            </a:r>
            <a:r>
              <a:rPr lang="en-US" sz="2400" dirty="0" smtClean="0">
                <a:cs typeface="+mn-cs"/>
              </a:rPr>
              <a:t>life</a:t>
            </a:r>
            <a:endParaRPr lang="en-US" sz="240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Begins series of enlightened reforms…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608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3518" y="1361779"/>
            <a:ext cx="8529681" cy="50542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US" sz="3500" u="sng" dirty="0"/>
              <a:t>The Napoleonic </a:t>
            </a:r>
            <a:r>
              <a:rPr lang="en-US" sz="3500" u="sng" dirty="0" smtClean="0"/>
              <a:t>Code (AKA Civil </a:t>
            </a:r>
            <a:r>
              <a:rPr lang="en-US" sz="3500" u="sng" dirty="0"/>
              <a:t>Code of 1804)</a:t>
            </a:r>
            <a:endParaRPr lang="en-US" sz="3500" u="sng" dirty="0" smtClean="0"/>
          </a:p>
          <a:p>
            <a:pPr marL="0" indent="0">
              <a:buNone/>
              <a:defRPr/>
            </a:pPr>
            <a:r>
              <a:rPr lang="en-US" i="1" dirty="0" smtClean="0"/>
              <a:t>(Napoleon wanted first clear and complete written </a:t>
            </a:r>
            <a:r>
              <a:rPr lang="en-US" i="1" dirty="0"/>
              <a:t>code of </a:t>
            </a:r>
            <a:r>
              <a:rPr lang="en-US" i="1" dirty="0" smtClean="0"/>
              <a:t>French law)</a:t>
            </a:r>
            <a:endParaRPr lang="en-US" i="1" dirty="0"/>
          </a:p>
          <a:p>
            <a:pPr>
              <a:defRPr/>
            </a:pPr>
            <a:r>
              <a:rPr lang="en-US" dirty="0" smtClean="0"/>
              <a:t>Reasserts </a:t>
            </a:r>
            <a:r>
              <a:rPr lang="en-US" dirty="0"/>
              <a:t>moderate principles of the </a:t>
            </a:r>
            <a:r>
              <a:rPr lang="en-US" dirty="0" smtClean="0"/>
              <a:t>Revolution (Enlightenment ideals): 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Equality </a:t>
            </a:r>
            <a:r>
              <a:rPr lang="en-US" dirty="0"/>
              <a:t>of all male citizens before the </a:t>
            </a:r>
            <a:r>
              <a:rPr lang="en-US" dirty="0" smtClean="0"/>
              <a:t>law</a:t>
            </a:r>
          </a:p>
          <a:p>
            <a:pPr lvl="2">
              <a:defRPr/>
            </a:pPr>
            <a:r>
              <a:rPr lang="en-US" dirty="0" smtClean="0"/>
              <a:t>Abolishes states system, serfdom</a:t>
            </a:r>
          </a:p>
          <a:p>
            <a:pPr lvl="2">
              <a:defRPr/>
            </a:pPr>
            <a:r>
              <a:rPr lang="en-US" dirty="0" smtClean="0"/>
              <a:t>Women denied equal status, but given inheritance rights</a:t>
            </a:r>
          </a:p>
          <a:p>
            <a:pPr lvl="1">
              <a:defRPr/>
            </a:pPr>
            <a:r>
              <a:rPr lang="en-US" dirty="0" smtClean="0"/>
              <a:t>Commercial (economy) code</a:t>
            </a:r>
          </a:p>
          <a:p>
            <a:pPr lvl="1">
              <a:defRPr/>
            </a:pPr>
            <a:r>
              <a:rPr lang="en-US" dirty="0" smtClean="0"/>
              <a:t>Absolute </a:t>
            </a:r>
            <a:r>
              <a:rPr lang="en-US" dirty="0"/>
              <a:t>security of wealth and private </a:t>
            </a:r>
            <a:r>
              <a:rPr lang="en-US" dirty="0" smtClean="0"/>
              <a:t>property</a:t>
            </a:r>
          </a:p>
          <a:p>
            <a:pPr lvl="1">
              <a:defRPr/>
            </a:pPr>
            <a:r>
              <a:rPr lang="en-US" dirty="0" smtClean="0"/>
              <a:t>Code of criminal procedure, penal code</a:t>
            </a:r>
          </a:p>
          <a:p>
            <a:pPr lvl="1">
              <a:defRPr/>
            </a:pPr>
            <a:r>
              <a:rPr lang="en-US" dirty="0" smtClean="0"/>
              <a:t>Nobles who fled during Revolution welcomed back</a:t>
            </a:r>
          </a:p>
          <a:p>
            <a:pPr>
              <a:defRPr/>
            </a:pPr>
            <a:r>
              <a:rPr lang="en-US" dirty="0" smtClean="0"/>
              <a:t>Considered one of his greatest and long-lasting achievements</a:t>
            </a:r>
          </a:p>
          <a:p>
            <a:pPr lvl="2">
              <a:defRPr/>
            </a:pPr>
            <a:endParaRPr lang="en-US" sz="2000" dirty="0" smtClean="0"/>
          </a:p>
          <a:p>
            <a:pPr lvl="2">
              <a:defRPr/>
            </a:pPr>
            <a:endParaRPr lang="en-US" sz="2000" dirty="0"/>
          </a:p>
          <a:p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Napoleon’s Reforms</a:t>
            </a:r>
            <a:endParaRPr lang="en-US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332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360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Napoleon’s Reforms</a:t>
            </a:r>
            <a:endParaRPr lang="en-US" dirty="0" smtClean="0"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331" y="1295399"/>
            <a:ext cx="8816669" cy="537389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u="sng" dirty="0" smtClean="0">
                <a:cs typeface="+mn-cs"/>
              </a:rPr>
              <a:t>“Careers open to talent</a:t>
            </a:r>
            <a:r>
              <a:rPr lang="en-US" b="1" u="sng" dirty="0" smtClean="0">
                <a:cs typeface="+mn-cs"/>
              </a:rPr>
              <a:t>”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i="1" dirty="0" smtClean="0"/>
              <a:t>(Napoleon wanted equality among workforce)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Gov’t positions, promotions, rewards based on merit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W</a:t>
            </a:r>
            <a:r>
              <a:rPr lang="en-US" dirty="0" smtClean="0"/>
              <a:t>ealth determines status now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Helped middle class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u="sng" dirty="0" smtClean="0">
                <a:cs typeface="+mn-cs"/>
              </a:rPr>
              <a:t>Concordat </a:t>
            </a:r>
            <a:r>
              <a:rPr lang="en-US" u="sng" dirty="0" smtClean="0">
                <a:cs typeface="+mn-cs"/>
              </a:rPr>
              <a:t>of 1801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i="1" dirty="0" smtClean="0"/>
              <a:t>(Napoleon believe </a:t>
            </a:r>
            <a:r>
              <a:rPr lang="en-US" i="1" dirty="0"/>
              <a:t>religion </a:t>
            </a:r>
            <a:r>
              <a:rPr lang="en-US" i="1" dirty="0" smtClean="0"/>
              <a:t>brings order)</a:t>
            </a:r>
            <a:endParaRPr lang="en-US" i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Peace </a:t>
            </a:r>
            <a:r>
              <a:rPr lang="en-US" dirty="0" smtClean="0"/>
              <a:t>with the </a:t>
            </a:r>
            <a:r>
              <a:rPr lang="en-US" dirty="0" smtClean="0"/>
              <a:t>Pope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Catholics </a:t>
            </a:r>
            <a:r>
              <a:rPr lang="en-US" dirty="0" smtClean="0"/>
              <a:t>practice freely but Napoleon in control of church </a:t>
            </a:r>
            <a:r>
              <a:rPr lang="en-US" dirty="0" smtClean="0"/>
              <a:t>appointments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Extends equal rights to all religions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Peasants satisfied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740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 dirty="0" smtClean="0">
                <a:cs typeface="+mn-cs"/>
              </a:rPr>
              <a:t>Bank </a:t>
            </a:r>
            <a:r>
              <a:rPr lang="en-US" sz="2800" u="sng" dirty="0" smtClean="0">
                <a:cs typeface="+mn-cs"/>
              </a:rPr>
              <a:t>of </a:t>
            </a:r>
            <a:r>
              <a:rPr lang="en-US" sz="2800" u="sng" dirty="0" smtClean="0">
                <a:cs typeface="+mn-cs"/>
              </a:rPr>
              <a:t>France (1800)</a:t>
            </a:r>
            <a:endParaRPr lang="en-US" sz="2800" u="sng" dirty="0" smtClean="0">
              <a:cs typeface="+mn-cs"/>
            </a:endParaRPr>
          </a:p>
          <a:p>
            <a:pPr marL="457200" lvl="1" indent="0" eaLnBrk="1" hangingPunct="1">
              <a:buNone/>
              <a:defRPr/>
            </a:pPr>
            <a:r>
              <a:rPr lang="en-US" sz="2400" i="1" dirty="0" smtClean="0"/>
              <a:t>(Napoleon wanted to unify France financially)</a:t>
            </a:r>
          </a:p>
          <a:p>
            <a:pPr lvl="1" eaLnBrk="1" hangingPunct="1">
              <a:defRPr/>
            </a:pPr>
            <a:r>
              <a:rPr lang="en-US" sz="2400" dirty="0" smtClean="0"/>
              <a:t>Confirmed the gains of the peasantry and reassured the middle class while still serving the financial oligarchy</a:t>
            </a:r>
          </a:p>
          <a:p>
            <a:pPr lvl="1" eaLnBrk="1" hangingPunct="1">
              <a:defRPr/>
            </a:pPr>
            <a:r>
              <a:rPr lang="en-US" sz="2400" dirty="0" smtClean="0"/>
              <a:t>Balances national budget </a:t>
            </a:r>
          </a:p>
          <a:p>
            <a:pPr lvl="1" eaLnBrk="1" hangingPunct="1">
              <a:defRPr/>
            </a:pPr>
            <a:r>
              <a:rPr lang="en-US" sz="2400" dirty="0" smtClean="0"/>
              <a:t>Established sound currency and public credit</a:t>
            </a:r>
          </a:p>
          <a:p>
            <a:pPr eaLnBrk="1" hangingPunct="1">
              <a:defRPr/>
            </a:pPr>
            <a:r>
              <a:rPr lang="en-US" sz="2800" u="sng" dirty="0" smtClean="0">
                <a:cs typeface="+mn-cs"/>
              </a:rPr>
              <a:t>Education Reform</a:t>
            </a:r>
          </a:p>
          <a:p>
            <a:pPr marL="457200" lvl="1" indent="0">
              <a:buNone/>
              <a:defRPr/>
            </a:pPr>
            <a:r>
              <a:rPr lang="en-US" sz="2400" i="1" dirty="0" smtClean="0">
                <a:cs typeface="+mn-cs"/>
              </a:rPr>
              <a:t>(Napoleon wanted educational opportunity for all)</a:t>
            </a:r>
          </a:p>
          <a:p>
            <a:pPr lvl="1">
              <a:defRPr/>
            </a:pPr>
            <a:r>
              <a:rPr lang="en-US" sz="2400" dirty="0" smtClean="0">
                <a:cs typeface="+mn-cs"/>
              </a:rPr>
              <a:t>Public education under state control</a:t>
            </a:r>
          </a:p>
          <a:p>
            <a:pPr lvl="1">
              <a:defRPr/>
            </a:pPr>
            <a:r>
              <a:rPr lang="en-US" sz="2400" dirty="0" smtClean="0"/>
              <a:t>Education became important in determining social standing</a:t>
            </a:r>
            <a:endParaRPr lang="en-US" sz="24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2400" dirty="0" smtClean="0"/>
              <a:t>“The </a:t>
            </a:r>
            <a:r>
              <a:rPr lang="en-US" sz="2400" dirty="0" err="1" smtClean="0"/>
              <a:t>Lycee</a:t>
            </a:r>
            <a:r>
              <a:rPr lang="en-US" sz="2400" dirty="0" smtClean="0"/>
              <a:t>” provides e</a:t>
            </a:r>
            <a:r>
              <a:rPr lang="en-US" sz="2400" dirty="0" smtClean="0"/>
              <a:t>ducation </a:t>
            </a:r>
            <a:r>
              <a:rPr lang="en-US" sz="2400" dirty="0" smtClean="0"/>
              <a:t>for future leaders</a:t>
            </a:r>
          </a:p>
          <a:p>
            <a:pPr lvl="1" eaLnBrk="1" hangingPunct="1"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Napoleon’s Reforms</a:t>
            </a:r>
            <a:endParaRPr lang="en-US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085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64051" cy="50908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u="sng" dirty="0"/>
              <a:t>Police State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i="1" dirty="0" smtClean="0"/>
              <a:t>Napoleon wants to assure total loyalty and no opposition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Creates spy system to keep citizens under surveillance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Political prisoners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Ruthlessly puts down any opposition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1804 – executes a Bourbon for alleged insurrection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Led by Joseph </a:t>
            </a:r>
            <a:r>
              <a:rPr lang="en-US" dirty="0" err="1"/>
              <a:t>Fouche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Use of propaganda and </a:t>
            </a:r>
            <a:r>
              <a:rPr lang="en-US" dirty="0" smtClean="0"/>
              <a:t>censorship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Napoleon’s Reforms</a:t>
            </a:r>
            <a:endParaRPr lang="en-US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27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Napoleon’s Reforms and Policies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u="sng" dirty="0" smtClean="0"/>
              <a:t>Pros:</a:t>
            </a:r>
          </a:p>
          <a:p>
            <a:r>
              <a:rPr lang="en-US" dirty="0" smtClean="0"/>
              <a:t>Institutes enlightenment ideals in all aspects of France:</a:t>
            </a:r>
          </a:p>
          <a:p>
            <a:r>
              <a:rPr lang="en-US" dirty="0" smtClean="0"/>
              <a:t>Equality in:</a:t>
            </a:r>
          </a:p>
          <a:p>
            <a:pPr lvl="1"/>
            <a:r>
              <a:rPr lang="en-US" dirty="0" smtClean="0"/>
              <a:t>Civil law, social rank, employment, religion, economy, education, etc.</a:t>
            </a:r>
          </a:p>
          <a:p>
            <a:r>
              <a:rPr lang="en-US" dirty="0" smtClean="0"/>
              <a:t>Loved by all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u="sng" dirty="0" smtClean="0"/>
              <a:t>Cons:</a:t>
            </a:r>
          </a:p>
          <a:p>
            <a:r>
              <a:rPr lang="en-US" dirty="0" smtClean="0"/>
              <a:t>Severe inequality for women</a:t>
            </a:r>
          </a:p>
          <a:p>
            <a:r>
              <a:rPr lang="en-US" dirty="0" smtClean="0"/>
              <a:t>Workers not allowed to form trade unions</a:t>
            </a:r>
          </a:p>
          <a:p>
            <a:r>
              <a:rPr lang="en-US" dirty="0" smtClean="0"/>
              <a:t>Restored absolutism in France</a:t>
            </a:r>
          </a:p>
          <a:p>
            <a:r>
              <a:rPr lang="en-US" dirty="0"/>
              <a:t>R</a:t>
            </a:r>
            <a:r>
              <a:rPr lang="en-US" dirty="0" smtClean="0"/>
              <a:t>epressed some liberties, subverted republicanism</a:t>
            </a:r>
          </a:p>
          <a:p>
            <a:r>
              <a:rPr lang="en-US" dirty="0" smtClean="0"/>
              <a:t>Practiced nepotism</a:t>
            </a:r>
          </a:p>
        </p:txBody>
      </p:sp>
    </p:spTree>
    <p:extLst>
      <p:ext uri="{BB962C8B-B14F-4D97-AF65-F5344CB8AC3E}">
        <p14:creationId xmlns:p14="http://schemas.microsoft.com/office/powerpoint/2010/main" val="1181238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2398</Words>
  <Application>Microsoft Macintosh PowerPoint</Application>
  <PresentationFormat>On-screen Show (4:3)</PresentationFormat>
  <Paragraphs>351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Unit 7: Napoleon, Congress of Vienna &amp; Nationalist Revolutions (1799-1848) </vt:lpstr>
      <vt:lpstr>The Directory 1795-1799</vt:lpstr>
      <vt:lpstr>Napoleon Bonaparte</vt:lpstr>
      <vt:lpstr>Napoleon Takes Power</vt:lpstr>
      <vt:lpstr>Napoleon’s Reforms</vt:lpstr>
      <vt:lpstr>Napoleon’s Reforms</vt:lpstr>
      <vt:lpstr>Napoleon’s Reforms</vt:lpstr>
      <vt:lpstr>Napoleon’s Reforms</vt:lpstr>
      <vt:lpstr>Napoleon’s Reforms and Policies</vt:lpstr>
      <vt:lpstr>Napoleon’s Wars and Expansion</vt:lpstr>
      <vt:lpstr>Creation of a Grand Empire</vt:lpstr>
      <vt:lpstr>Napoleon’s Expansion</vt:lpstr>
      <vt:lpstr>Continental System (1806)</vt:lpstr>
      <vt:lpstr>Nationalism</vt:lpstr>
      <vt:lpstr>Napoleon’s Downfall</vt:lpstr>
      <vt:lpstr>Napoleon’s Downfall</vt:lpstr>
      <vt:lpstr>Congress of Vienna</vt:lpstr>
      <vt:lpstr>Conservatism</vt:lpstr>
      <vt:lpstr>Liberalism</vt:lpstr>
      <vt:lpstr>Radicalism</vt:lpstr>
      <vt:lpstr>Nationalism</vt:lpstr>
      <vt:lpstr>Congress of Vienna</vt:lpstr>
      <vt:lpstr>Congress of Vienna</vt:lpstr>
      <vt:lpstr>Congress of Vienna</vt:lpstr>
      <vt:lpstr>PowerPoint Presentation</vt:lpstr>
      <vt:lpstr>Nationalism</vt:lpstr>
      <vt:lpstr>France</vt:lpstr>
      <vt:lpstr>Revolution Spreads</vt:lpstr>
      <vt:lpstr>1848: Revolutionary Year</vt:lpstr>
      <vt:lpstr>France’s 2nd Republic</vt:lpstr>
      <vt:lpstr>Germany</vt:lpstr>
      <vt:lpstr>Italy</vt:lpstr>
      <vt:lpstr>The Habsburgs</vt:lpstr>
      <vt:lpstr>After 1848</vt:lpstr>
      <vt:lpstr>Latin American Society</vt:lpstr>
      <vt:lpstr>Napoleon Invasion of Spain 1808</vt:lpstr>
      <vt:lpstr>PowerPoint Presentation</vt:lpstr>
      <vt:lpstr>PowerPoint Presentation</vt:lpstr>
      <vt:lpstr>Impact of Independence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Directory 1795-1799</dc:title>
  <dc:creator>Nicholas O'Shea</dc:creator>
  <cp:lastModifiedBy>Nicholas O'Shea</cp:lastModifiedBy>
  <cp:revision>3</cp:revision>
  <dcterms:created xsi:type="dcterms:W3CDTF">2013-01-27T22:50:07Z</dcterms:created>
  <dcterms:modified xsi:type="dcterms:W3CDTF">2013-01-27T23:09:37Z</dcterms:modified>
</cp:coreProperties>
</file>